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2" r:id="rId2"/>
    <p:sldId id="595" r:id="rId3"/>
    <p:sldId id="596" r:id="rId4"/>
    <p:sldId id="610" r:id="rId5"/>
    <p:sldId id="603" r:id="rId6"/>
    <p:sldId id="611" r:id="rId7"/>
    <p:sldId id="604" r:id="rId8"/>
    <p:sldId id="608" r:id="rId9"/>
    <p:sldId id="609" r:id="rId10"/>
    <p:sldId id="399" r:id="rId11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Arial Narrow" panose="020B0606020202030204" pitchFamily="34" charset="0"/>
      <p:regular r:id="rId18"/>
      <p:bold r:id="rId19"/>
      <p:italic r:id="rId20"/>
      <p:boldItalic r:id="rId21"/>
    </p:embeddedFont>
    <p:embeddedFont>
      <p:font typeface="Constantia" panose="02030602050306030303" pitchFamily="18" charset="0"/>
      <p:regular r:id="rId22"/>
      <p:bold r:id="rId23"/>
      <p:italic r:id="rId24"/>
      <p:boldItalic r:id="rId25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4E4E"/>
    <a:srgbClr val="F92763"/>
    <a:srgbClr val="FCFDF9"/>
    <a:srgbClr val="F16461"/>
    <a:srgbClr val="FF5353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598" autoAdjust="0"/>
  </p:normalViewPr>
  <p:slideViewPr>
    <p:cSldViewPr>
      <p:cViewPr varScale="1">
        <p:scale>
          <a:sx n="85" d="100"/>
          <a:sy n="85" d="100"/>
        </p:scale>
        <p:origin x="-1363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"/>
    </p:cViewPr>
  </p:sorterViewPr>
  <p:notesViewPr>
    <p:cSldViewPr>
      <p:cViewPr varScale="1">
        <p:scale>
          <a:sx n="81" d="100"/>
          <a:sy n="81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\Users\&#1057;&#1077;&#1084;&#1077;&#1085;&#1086;&#1074;\&#1055;&#1091;&#1073;&#1083;&#1080;&#1095;&#1085;&#1099;&#1077;\2024\29.08.2024\&#1044;&#1080;&#1072;&#1075;&#1088;&#1072;&#1084;&#1084;&#1099;_&#1055;&#1088;&#1086;&#1092;&#1080;&#1083;&#1072;&#1082;&#1090;&#1080;&#1082;&#1072;_&#1040;&#1072;&#1074;&#1088;&#1080;&#1081;&#1085;&#1086;&#1089;&#1090;&#1100;_6&#1084;&#1077;&#1089;202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2008\Users\&#1057;&#1077;&#1084;&#1077;&#1085;&#1086;&#1074;\&#1055;&#1091;&#1073;&#1083;&#1080;&#1095;&#1085;&#1099;&#1077;\2024\29.08.2024\&#1044;&#1080;&#1072;&#1075;&#1088;&#1072;&#1084;&#1084;&#1099;_&#1055;&#1088;&#1086;&#1092;&#1080;&#1083;&#1072;&#1082;&#1090;&#1080;&#1082;&#1072;_&#1040;&#1072;&#1074;&#1088;&#1080;&#1081;&#1085;&#1086;&#1089;&#1090;&#1100;_6&#1084;&#1077;&#1089;202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4.7270231846019251E-2"/>
                  <c:y val="-3.037474482356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667-4B1D-BD89-07E5D763DE5C}"/>
                </c:ext>
              </c:extLst>
            </c:dLbl>
            <c:dLbl>
              <c:idx val="1"/>
              <c:layout>
                <c:manualLayout>
                  <c:x val="3.0917869641294837E-2"/>
                  <c:y val="-2.3036235053951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67-4B1D-BD89-07E5D763DE5C}"/>
                </c:ext>
              </c:extLst>
            </c:dLbl>
            <c:dLbl>
              <c:idx val="2"/>
              <c:layout>
                <c:manualLayout>
                  <c:x val="5.2072287839020119E-2"/>
                  <c:y val="3.9983595800524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667-4B1D-BD89-07E5D763DE5C}"/>
                </c:ext>
              </c:extLst>
            </c:dLbl>
            <c:dLbl>
              <c:idx val="3"/>
              <c:layout>
                <c:manualLayout>
                  <c:x val="-4.6778762029746283E-2"/>
                  <c:y val="-2.0049577136191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67-4B1D-BD89-07E5D763DE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Лист1!$A$1:$D$1</c:f>
              <c:strCache>
                <c:ptCount val="4"/>
                <c:pt idx="0">
                  <c:v>предостережения</c:v>
                </c:pt>
                <c:pt idx="1">
                  <c:v>профилактический визит</c:v>
                </c:pt>
                <c:pt idx="2">
                  <c:v>инфромирование</c:v>
                </c:pt>
                <c:pt idx="3">
                  <c:v>консультирование</c:v>
                </c:pt>
              </c:strCache>
            </c:strRef>
          </c:cat>
          <c:val>
            <c:numRef>
              <c:f>Лист1!$A$2:$D$2</c:f>
              <c:numCache>
                <c:formatCode>General</c:formatCode>
                <c:ptCount val="4"/>
                <c:pt idx="0">
                  <c:v>5659</c:v>
                </c:pt>
                <c:pt idx="1">
                  <c:v>767</c:v>
                </c:pt>
                <c:pt idx="2">
                  <c:v>3968</c:v>
                </c:pt>
                <c:pt idx="3">
                  <c:v>58735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667-4B1D-BD89-07E5D763DE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139699995019716E-2"/>
          <c:y val="0.13194436861683154"/>
          <c:w val="0.50183136482939628"/>
          <c:h val="0.77314814814814814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4.533902012248469E-2"/>
                  <c:y val="-0.11437044327792359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52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0E7-4F12-A26B-376D8BD6FF8D}"/>
                </c:ext>
              </c:extLst>
            </c:dLbl>
            <c:dLbl>
              <c:idx val="1"/>
              <c:layout>
                <c:manualLayout>
                  <c:x val="-5.9071959755030636E-2"/>
                  <c:y val="6.0212890055409737E-2"/>
                </c:manualLayout>
              </c:layout>
              <c:tx>
                <c:rich>
                  <a:bodyPr/>
                  <a:lstStyle/>
                  <a:p>
                    <a:r>
                      <a:rPr lang="en-US" sz="2400"/>
                      <a:t>84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0E7-4F12-A26B-376D8BD6FF8D}"/>
                </c:ext>
              </c:extLst>
            </c:dLbl>
            <c:dLbl>
              <c:idx val="2"/>
              <c:layout>
                <c:manualLayout>
                  <c:x val="-6.283676813687368E-2"/>
                  <c:y val="-8.7889132143871063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23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0E7-4F12-A26B-376D8BD6FF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Нелегалы!$A$1:$C$1</c:f>
              <c:strCache>
                <c:ptCount val="3"/>
                <c:pt idx="0">
                  <c:v>осуществление перевозок автобусами без лицензии</c:v>
                </c:pt>
                <c:pt idx="1">
                  <c:v>осуществление регулярных перевозок пассажиров без карт маршрута</c:v>
                </c:pt>
                <c:pt idx="2">
                  <c:v>нарушение правил осуществления перевозок пассажиров и багажа по заказам</c:v>
                </c:pt>
              </c:strCache>
            </c:strRef>
          </c:cat>
          <c:val>
            <c:numRef>
              <c:f>Нелегалы!$A$2:$C$2</c:f>
              <c:numCache>
                <c:formatCode>General</c:formatCode>
                <c:ptCount val="3"/>
                <c:pt idx="0">
                  <c:v>52</c:v>
                </c:pt>
                <c:pt idx="1">
                  <c:v>84</c:v>
                </c:pt>
                <c:pt idx="2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0E7-4F12-A26B-376D8BD6FF8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5687289482308941"/>
          <c:y val="1.1790794936760074E-2"/>
          <c:w val="0.33263392574354228"/>
          <c:h val="0.9378827646544182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explosion val="12"/>
          <c:cat>
            <c:strRef>
              <c:f>Лист3!$A$1:$N$1</c:f>
              <c:strCache>
                <c:ptCount val="14"/>
                <c:pt idx="0">
                  <c:v>ч.1, ч.2 ст. 11.23 КоАП РФ</c:v>
                </c:pt>
                <c:pt idx="1">
                  <c:v>ст.12.21.3 КоАП РФ</c:v>
                </c:pt>
                <c:pt idx="2">
                  <c:v>ст.12.21.1 КоАП РФ</c:v>
                </c:pt>
                <c:pt idx="3">
                  <c:v>ч.6 ст.12.31.1 КоАП РФ</c:v>
                </c:pt>
                <c:pt idx="4">
                  <c:v>ст.14.1.2 КоАП РФ и ст.19.20 КоАП РФ</c:v>
                </c:pt>
                <c:pt idx="5">
                  <c:v>ч.3 ст. 11.23 КоАП РФ</c:v>
                </c:pt>
                <c:pt idx="6">
                  <c:v>ч.3 ст.12.31.1 КоАП РФ</c:v>
                </c:pt>
                <c:pt idx="7">
                  <c:v>ч.2 ст.12.31.1 КоАП РФ</c:v>
                </c:pt>
                <c:pt idx="8">
                  <c:v>ст.12.21.5 КоАП РФ</c:v>
                </c:pt>
                <c:pt idx="9">
                  <c:v>ст.12.21.2 КоАП РФ</c:v>
                </c:pt>
                <c:pt idx="10">
                  <c:v>ч.4 ст. 11.33 КоАП РФ</c:v>
                </c:pt>
                <c:pt idx="11">
                  <c:v>ст.9.13 КоАП РФ</c:v>
                </c:pt>
                <c:pt idx="12">
                  <c:v>ст. 11.31 КоАП РФ</c:v>
                </c:pt>
                <c:pt idx="13">
                  <c:v>ч.1 ст. 6.24 КоАП РФ</c:v>
                </c:pt>
              </c:strCache>
            </c:strRef>
          </c:cat>
          <c:val>
            <c:numRef>
              <c:f>Лист3!$A$2:$N$2</c:f>
              <c:numCache>
                <c:formatCode>General</c:formatCode>
                <c:ptCount val="14"/>
                <c:pt idx="0">
                  <c:v>4070</c:v>
                </c:pt>
                <c:pt idx="1">
                  <c:v>913</c:v>
                </c:pt>
                <c:pt idx="2">
                  <c:v>697</c:v>
                </c:pt>
                <c:pt idx="3">
                  <c:v>624</c:v>
                </c:pt>
                <c:pt idx="4">
                  <c:v>457</c:v>
                </c:pt>
                <c:pt idx="5">
                  <c:v>358</c:v>
                </c:pt>
                <c:pt idx="6">
                  <c:v>351</c:v>
                </c:pt>
                <c:pt idx="7">
                  <c:v>263</c:v>
                </c:pt>
                <c:pt idx="8">
                  <c:v>252</c:v>
                </c:pt>
                <c:pt idx="9">
                  <c:v>118</c:v>
                </c:pt>
                <c:pt idx="10">
                  <c:v>112</c:v>
                </c:pt>
                <c:pt idx="11">
                  <c:v>111</c:v>
                </c:pt>
                <c:pt idx="12">
                  <c:v>100</c:v>
                </c:pt>
                <c:pt idx="1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0-476D-A72D-54DBF4F60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63"/>
        <c:splitType val="pos"/>
        <c:splitPos val="9"/>
        <c:secondPieSize val="75"/>
        <c:serLines/>
      </c:of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Аварийность!$B$1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Аварийность!$A$2:$A$4</c:f>
              <c:strCache>
                <c:ptCount val="3"/>
                <c:pt idx="0">
                  <c:v>Количество случаев</c:v>
                </c:pt>
                <c:pt idx="1">
                  <c:v>Количество погибших</c:v>
                </c:pt>
                <c:pt idx="2">
                  <c:v>Количество травмированных</c:v>
                </c:pt>
              </c:strCache>
            </c:strRef>
          </c:cat>
          <c:val>
            <c:numRef>
              <c:f>Аварийность!$B$2:$B$4</c:f>
              <c:numCache>
                <c:formatCode>General</c:formatCode>
                <c:ptCount val="3"/>
                <c:pt idx="0">
                  <c:v>289</c:v>
                </c:pt>
                <c:pt idx="1">
                  <c:v>29</c:v>
                </c:pt>
                <c:pt idx="2">
                  <c:v>456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D9-4E92-A812-22CDC0789CE5}"/>
            </c:ext>
          </c:extLst>
        </c:ser>
        <c:ser>
          <c:idx val="1"/>
          <c:order val="1"/>
          <c:tx>
            <c:strRef>
              <c:f>Аварийность!$C$1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Аварийность!$A$2:$A$4</c:f>
              <c:strCache>
                <c:ptCount val="3"/>
                <c:pt idx="0">
                  <c:v>Количество случаев</c:v>
                </c:pt>
                <c:pt idx="1">
                  <c:v>Количество погибших</c:v>
                </c:pt>
                <c:pt idx="2">
                  <c:v>Количество травмированных</c:v>
                </c:pt>
              </c:strCache>
            </c:strRef>
          </c:cat>
          <c:val>
            <c:numRef>
              <c:f>Аварийность!$C$2:$C$4</c:f>
              <c:numCache>
                <c:formatCode>General</c:formatCode>
                <c:ptCount val="3"/>
                <c:pt idx="0">
                  <c:v>265</c:v>
                </c:pt>
                <c:pt idx="1">
                  <c:v>21</c:v>
                </c:pt>
                <c:pt idx="2">
                  <c:v>402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AD9-4E92-A812-22CDC0789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09664"/>
        <c:axId val="33011200"/>
        <c:axId val="0"/>
      </c:bar3DChart>
      <c:catAx>
        <c:axId val="33009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3011200"/>
        <c:crosses val="autoZero"/>
        <c:auto val="1"/>
        <c:lblAlgn val="ctr"/>
        <c:lblOffset val="100"/>
        <c:noMultiLvlLbl val="0"/>
      </c:catAx>
      <c:valAx>
        <c:axId val="3301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30096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'по вине ТС лицензиата'!$B$1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'по вине ТС лицензиата'!$A$2:$A$4</c:f>
              <c:strCache>
                <c:ptCount val="3"/>
                <c:pt idx="0">
                  <c:v>Количество случаев</c:v>
                </c:pt>
                <c:pt idx="1">
                  <c:v>Количество погибших</c:v>
                </c:pt>
                <c:pt idx="2">
                  <c:v>Количество травмированных</c:v>
                </c:pt>
              </c:strCache>
            </c:strRef>
          </c:cat>
          <c:val>
            <c:numRef>
              <c:f>'по вине ТС лицензиата'!$B$2:$B$4</c:f>
              <c:numCache>
                <c:formatCode>General</c:formatCode>
                <c:ptCount val="3"/>
                <c:pt idx="0">
                  <c:v>133</c:v>
                </c:pt>
                <c:pt idx="1">
                  <c:v>8</c:v>
                </c:pt>
                <c:pt idx="2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41A-4B91-9ABD-3A22FC15D8E3}"/>
            </c:ext>
          </c:extLst>
        </c:ser>
        <c:ser>
          <c:idx val="1"/>
          <c:order val="1"/>
          <c:tx>
            <c:strRef>
              <c:f>'по вине ТС лицензиата'!$C$1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'по вине ТС лицензиата'!$A$2:$A$4</c:f>
              <c:strCache>
                <c:ptCount val="3"/>
                <c:pt idx="0">
                  <c:v>Количество случаев</c:v>
                </c:pt>
                <c:pt idx="1">
                  <c:v>Количество погибших</c:v>
                </c:pt>
                <c:pt idx="2">
                  <c:v>Количество травмированных</c:v>
                </c:pt>
              </c:strCache>
            </c:strRef>
          </c:cat>
          <c:val>
            <c:numRef>
              <c:f>'по вине ТС лицензиата'!$C$2:$C$4</c:f>
              <c:numCache>
                <c:formatCode>General</c:formatCode>
                <c:ptCount val="3"/>
                <c:pt idx="0">
                  <c:v>113</c:v>
                </c:pt>
                <c:pt idx="1">
                  <c:v>6</c:v>
                </c:pt>
                <c:pt idx="2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41A-4B91-9ABD-3A22FC15D8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016128"/>
        <c:axId val="36017664"/>
        <c:axId val="0"/>
      </c:bar3DChart>
      <c:catAx>
        <c:axId val="36016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6017664"/>
        <c:crosses val="autoZero"/>
        <c:auto val="1"/>
        <c:lblAlgn val="ctr"/>
        <c:lblOffset val="100"/>
        <c:noMultiLvlLbl val="0"/>
      </c:catAx>
      <c:valAx>
        <c:axId val="3601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6016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332"/>
          </a:xfrm>
          <a:prstGeom prst="rect">
            <a:avLst/>
          </a:prstGeom>
        </p:spPr>
        <p:txBody>
          <a:bodyPr vert="horz" lIns="91321" tIns="45661" rIns="91321" bIns="45661" rtlCol="0"/>
          <a:lstStyle>
            <a:lvl1pPr algn="r">
              <a:defRPr sz="1200"/>
            </a:lvl1pPr>
          </a:lstStyle>
          <a:p>
            <a:fld id="{6A2B32B6-C9B8-447B-9A2E-0DFB9299413C}" type="datetimeFigureOut">
              <a:rPr lang="ru-RU" smtClean="0"/>
              <a:pPr/>
              <a:t>29.08.2024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956" y="9430308"/>
            <a:ext cx="2946135" cy="496331"/>
          </a:xfrm>
          <a:prstGeom prst="rect">
            <a:avLst/>
          </a:prstGeom>
        </p:spPr>
        <p:txBody>
          <a:bodyPr vert="horz" lIns="91321" tIns="45661" rIns="91321" bIns="45661" rtlCol="0" anchor="b"/>
          <a:lstStyle>
            <a:lvl1pPr algn="r">
              <a:defRPr sz="1200"/>
            </a:lvl1pPr>
          </a:lstStyle>
          <a:p>
            <a:fld id="{025E11EF-B2CC-4698-B3CA-9AFFB5D650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00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pPr>
              <a:defRPr/>
            </a:pPr>
            <a:fld id="{1A5BBE26-492E-4271-8FBA-07FAA34B5EB2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631"/>
            <a:ext cx="5438775" cy="44679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2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11385B95-7447-4E05-B715-F520D60D4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59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0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50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5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55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21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CEB93-FA45-49D1-82DC-1F070C726390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C2AA-84D3-42EE-9A86-AF99478F7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11923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380CD-E2C7-49B4-8D7F-E52D2BAE29D7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25999-5121-45DD-8A18-D6CA3E7F9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87666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A6F4-A078-4513-BD69-B09EA7352469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13CD-D7B0-40A0-B436-D45BC1A497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03979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3839CE0-D940-4B7D-AB6F-E2EBFAE57A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3402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3459-CF66-4E7E-90EA-20EB1D7BABFB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1C7DA-8AFD-4995-A63F-6BF5DE1C1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2349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8C9E-45F3-4260-AB28-ED743ADCD39C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0C06B-A955-4C7A-86A2-672509673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4994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471F9-44A3-4DEA-99FB-CC6DADBE4D65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7946B-C01F-4607-AD8B-2E005ADC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02309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C426-85B5-4097-B245-B1F1632BC7B0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974D0-74A4-4DBC-B8BB-E48968C4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760560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1C9-C2B9-4416-8E98-6FED276E4ACF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46CF-5051-4EC9-9667-7919D5966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11145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93464-37C9-41FD-A1AE-0007F5989D33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52174-F88D-4C10-924D-0C6B74F7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16639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59CFB-9EEB-46AD-985E-11E0A69B7DE5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BCBBF-D6BD-485E-A074-1006058E20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032793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8972-A9E4-4803-928D-055CF147BDB4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3BA1-893D-4D29-9FCF-6FCE27ECC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617778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009227-0D7A-4F28-82C7-4C1C16666162}" type="datetimeFigureOut">
              <a:rPr lang="ru-RU"/>
              <a:pPr>
                <a:defRPr/>
              </a:pPr>
              <a:t>29.08.2024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71664F-6E43-4A41-94AB-9B409D6C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ё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74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6732588" y="6313488"/>
            <a:ext cx="22320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29 августа </a:t>
            </a:r>
            <a:r>
              <a:rPr lang="ru-RU" altLang="ru-RU" sz="1400" dirty="0" smtClean="0">
                <a:latin typeface="Arial Narrow" pitchFamily="34" charset="0"/>
                <a:cs typeface="Arial" pitchFamily="34" charset="0"/>
              </a:rPr>
              <a:t>2024 года</a:t>
            </a:r>
            <a:endParaRPr lang="ru-RU" altLang="ru-RU" sz="1400" dirty="0"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Arial Narrow" pitchFamily="34" charset="0"/>
              </a:rPr>
              <a:t>по надзору в сфере </a:t>
            </a:r>
            <a:r>
              <a:rPr lang="ru-RU" altLang="ru-RU" sz="1600" dirty="0" smtClean="0">
                <a:solidFill>
                  <a:schemeClr val="bg1"/>
                </a:solidFill>
                <a:latin typeface="Arial Narrow" pitchFamily="34" charset="0"/>
              </a:rPr>
              <a:t>транспорта по Сибирскому федеральному округу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492896"/>
            <a:ext cx="7416949" cy="3167931"/>
          </a:xfrm>
          <a:prstGeom prst="rect">
            <a:avLst/>
          </a:prstGeom>
        </p:spPr>
        <p:txBody>
          <a:bodyPr/>
          <a:lstStyle/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ru-RU" sz="2000" kern="1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правоприменительной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практике по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проведения контроля (надзора) на автомобильном транспорте и в дорожном 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6 месяцев 2024 года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42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" y="-46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5961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5313363" y="549275"/>
            <a:ext cx="2159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Межрегиональное территориальное управление Федеральной службы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prstClr val="white"/>
                </a:solidFill>
                <a:latin typeface="Arial Narrow" pitchFamily="34" charset="0"/>
              </a:rPr>
              <a:t>по надзору в сфере транспорта по Сибирскому федеральному округу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33139" y="3284984"/>
            <a:ext cx="8891588" cy="72072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4592" y="4190574"/>
            <a:ext cx="8433857" cy="17851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</a:rPr>
              <a:t>Доклад и презентация будут размещены </a:t>
            </a:r>
          </a:p>
          <a:p>
            <a:pPr algn="ctr"/>
            <a:r>
              <a:rPr lang="ru-RU" sz="2200" b="1" dirty="0">
                <a:solidFill>
                  <a:srgbClr val="FF0000"/>
                </a:solidFill>
              </a:rPr>
              <a:t>н</a:t>
            </a:r>
            <a:r>
              <a:rPr lang="ru-RU" sz="2200" b="1" dirty="0" smtClean="0">
                <a:solidFill>
                  <a:srgbClr val="FF0000"/>
                </a:solidFill>
              </a:rPr>
              <a:t>а официальном сайте МТУ Ространснадзора по СФО в подразделе «Публичные обсуждения…» раздела «Деятельность»:</a:t>
            </a:r>
          </a:p>
          <a:p>
            <a:pPr algn="ctr"/>
            <a:endParaRPr lang="ru-RU" sz="2200" b="1" dirty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https://rostransnadzor.gov.ru/rostransnadzor/podrazdeleniya/mtusfo</a:t>
            </a:r>
            <a:endParaRPr lang="ru-RU" sz="2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274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916832"/>
            <a:ext cx="9018587" cy="4769718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813311"/>
              </p:ext>
            </p:extLst>
          </p:nvPr>
        </p:nvGraphicFramePr>
        <p:xfrm>
          <a:off x="899592" y="1700807"/>
          <a:ext cx="7488832" cy="4985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7704" y="690954"/>
            <a:ext cx="56966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Профилактические мероприятия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81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892174"/>
            <a:ext cx="8229600" cy="952649"/>
          </a:xfrm>
        </p:spPr>
        <p:txBody>
          <a:bodyPr/>
          <a:lstStyle/>
          <a:p>
            <a:r>
              <a:rPr lang="ru-RU" sz="2400" b="1" dirty="0" smtClean="0"/>
              <a:t>Контрольные </a:t>
            </a:r>
            <a:r>
              <a:rPr lang="ru-RU" sz="2400" b="1" dirty="0"/>
              <a:t>(</a:t>
            </a:r>
            <a:r>
              <a:rPr lang="ru-RU" sz="2400" b="1" dirty="0" smtClean="0"/>
              <a:t>надзорные) мероприятия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Всего за 6 месяцев 2024 года было проведено </a:t>
            </a:r>
            <a:r>
              <a:rPr lang="ru-RU" sz="2000" b="1" dirty="0"/>
              <a:t>21</a:t>
            </a:r>
            <a:r>
              <a:rPr lang="ru-RU" sz="2000" dirty="0"/>
              <a:t> контрольное (надзорное) мероприятие с взаимодействием с контролируемым лицами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/>
              <a:t>13</a:t>
            </a:r>
            <a:r>
              <a:rPr lang="ru-RU" sz="2000" dirty="0"/>
              <a:t> плановых КНМ (плановые инспекционные визиты);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/>
              <a:t>8</a:t>
            </a:r>
            <a:r>
              <a:rPr lang="ru-RU" sz="2000" dirty="0"/>
              <a:t> внеплановых КНМ (4 инспекционных визитов, 1 документарная проверка, 3 выездных проверки).</a:t>
            </a:r>
          </a:p>
          <a:p>
            <a:pPr marL="0" indent="0">
              <a:buNone/>
            </a:pPr>
            <a:r>
              <a:rPr lang="ru-RU" sz="2000" dirty="0"/>
              <a:t>Вместе с тем, </a:t>
            </a:r>
            <a:r>
              <a:rPr lang="ru-RU" sz="2000" b="1" dirty="0"/>
              <a:t>3903</a:t>
            </a:r>
            <a:r>
              <a:rPr lang="ru-RU" sz="2000" dirty="0"/>
              <a:t> контрольных (надзорных) мероприятий проведено </a:t>
            </a:r>
          </a:p>
          <a:p>
            <a:pPr marL="0" indent="0">
              <a:buNone/>
            </a:pPr>
            <a:r>
              <a:rPr lang="ru-RU" sz="2000" dirty="0"/>
              <a:t>без взаимодействия с контролируемым лицом: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/>
              <a:t>3879</a:t>
            </a:r>
            <a:r>
              <a:rPr lang="ru-RU" sz="2000" dirty="0"/>
              <a:t> наблюдений за соблюдением обязательных требований (мониторинг безопасности);</a:t>
            </a:r>
          </a:p>
          <a:p>
            <a:pPr marL="0" indent="0">
              <a:buNone/>
            </a:pPr>
            <a:r>
              <a:rPr lang="ru-RU" sz="2000" dirty="0"/>
              <a:t>- </a:t>
            </a:r>
            <a:r>
              <a:rPr lang="ru-RU" sz="2000" b="1" dirty="0"/>
              <a:t>24</a:t>
            </a:r>
            <a:r>
              <a:rPr lang="ru-RU" sz="2000" dirty="0"/>
              <a:t> выездных обследований.</a:t>
            </a:r>
          </a:p>
          <a:p>
            <a:pPr marL="0" indent="0">
              <a:buNone/>
            </a:pPr>
            <a:r>
              <a:rPr lang="ru-RU" sz="2000" dirty="0"/>
              <a:t>Выявлено 68 нарушения. С целью устранения выявленных нарушений обязательных требований, выдано 17 предписаний.</a:t>
            </a: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448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8780" y="1052736"/>
            <a:ext cx="7865913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Результаты </a:t>
            </a:r>
            <a:r>
              <a:rPr lang="ru-RU" sz="2400" b="1" dirty="0" smtClean="0">
                <a:solidFill>
                  <a:prstClr val="black"/>
                </a:solidFill>
              </a:rPr>
              <a:t>мероприятий по </a:t>
            </a:r>
            <a:r>
              <a:rPr lang="ru-RU" sz="2400" b="1" dirty="0">
                <a:solidFill>
                  <a:prstClr val="black"/>
                </a:solidFill>
              </a:rPr>
              <a:t>выявлению и пресечению нелегальных перевозок пассажиров </a:t>
            </a:r>
            <a:r>
              <a:rPr lang="ru-RU" sz="2400" b="1" dirty="0" smtClean="0">
                <a:solidFill>
                  <a:prstClr val="black"/>
                </a:solidFill>
              </a:rPr>
              <a:t>автобусами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4521284"/>
              </p:ext>
            </p:extLst>
          </p:nvPr>
        </p:nvGraphicFramePr>
        <p:xfrm>
          <a:off x="395536" y="2057400"/>
          <a:ext cx="8352928" cy="439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436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140775" y="1560140"/>
            <a:ext cx="8944919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70" y="893631"/>
            <a:ext cx="5505724" cy="36704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" y="3104063"/>
            <a:ext cx="5395748" cy="359716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28780" y="5877272"/>
            <a:ext cx="7865913" cy="8239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Арестованные автобусы, на которых осуществлялись  нелегальные перевозки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7740352" y="2780928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366005" y="5245960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76126" y="5317746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822" y="5195661"/>
            <a:ext cx="341406" cy="73158"/>
          </a:xfrm>
          <a:prstGeom prst="rect">
            <a:avLst/>
          </a:prstGeom>
        </p:spPr>
      </p:pic>
      <p:sp>
        <p:nvSpPr>
          <p:cNvPr id="22" name="Овал 21"/>
          <p:cNvSpPr/>
          <p:nvPr/>
        </p:nvSpPr>
        <p:spPr>
          <a:xfrm>
            <a:off x="3707904" y="5149942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65439" y="5082741"/>
            <a:ext cx="316760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690954"/>
            <a:ext cx="6168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Основные нарушения, выявляемые при </a:t>
            </a: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проведении постоянного </a:t>
            </a: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рейда, по статьям КоАП РФ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308401"/>
              </p:ext>
            </p:extLst>
          </p:nvPr>
        </p:nvGraphicFramePr>
        <p:xfrm>
          <a:off x="395536" y="1521951"/>
          <a:ext cx="8352928" cy="50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3180"/>
              </p:ext>
            </p:extLst>
          </p:nvPr>
        </p:nvGraphicFramePr>
        <p:xfrm>
          <a:off x="467545" y="1521950"/>
          <a:ext cx="8406580" cy="5003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028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191447"/>
              </p:ext>
            </p:extLst>
          </p:nvPr>
        </p:nvGraphicFramePr>
        <p:xfrm>
          <a:off x="138661" y="1690687"/>
          <a:ext cx="8735463" cy="466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0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2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2952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latin typeface="+mn-lt"/>
                          <a:cs typeface="Times New Roman" panose="02020603050405020304" pitchFamily="18" charset="0"/>
                        </a:rPr>
                        <a:t> 6 месяцев 2024</a:t>
                      </a:r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 года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660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Вынесено постановлений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10706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3839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Наложено штрафов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705 млн. 970,9 тыс. рублей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4342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Взыскано штрафов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279 млн. 469 тыс.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0127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>
                          <a:latin typeface="+mn-lt"/>
                          <a:cs typeface="Times New Roman" panose="02020603050405020304" pitchFamily="18" charset="0"/>
                        </a:rPr>
                        <a:t>Вынесено предупреждений</a:t>
                      </a:r>
                      <a:endParaRPr lang="ru-RU" sz="24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648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907704" y="690954"/>
            <a:ext cx="456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+mn-lt"/>
              </a:rPr>
              <a:t>Административная практика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2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34" y="892176"/>
            <a:ext cx="8724132" cy="664616"/>
          </a:xfrm>
          <a:prstGeom prst="rect">
            <a:avLst/>
          </a:prstGeom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725159"/>
              </p:ext>
            </p:extLst>
          </p:nvPr>
        </p:nvGraphicFramePr>
        <p:xfrm>
          <a:off x="539552" y="1556792"/>
          <a:ext cx="8009929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5818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980728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latin typeface="+mj-lt"/>
              </a:rPr>
              <a:t>Дорожно-транспортные происшествия по вине автобусов, осуществляющих лицензируемые перевозки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997059"/>
              </p:ext>
            </p:extLst>
          </p:nvPr>
        </p:nvGraphicFramePr>
        <p:xfrm>
          <a:off x="611560" y="1750169"/>
          <a:ext cx="8136904" cy="5063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391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10179</TotalTime>
  <Words>339</Words>
  <Application>Microsoft Office PowerPoint</Application>
  <PresentationFormat>Экран (4:3)</PresentationFormat>
  <Paragraphs>73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Arial Narrow</vt:lpstr>
      <vt:lpstr>Times New Roman</vt:lpstr>
      <vt:lpstr>Constantia</vt:lpstr>
      <vt:lpstr>Тема Office</vt:lpstr>
      <vt:lpstr>ё</vt:lpstr>
      <vt:lpstr>Презентация PowerPoint</vt:lpstr>
      <vt:lpstr>Контрольные (надзорные)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Моисеев Дмитрий Олегович</dc:creator>
  <cp:lastModifiedBy>РТН Новосибирск</cp:lastModifiedBy>
  <cp:revision>721</cp:revision>
  <cp:lastPrinted>2023-02-15T07:24:13Z</cp:lastPrinted>
  <dcterms:created xsi:type="dcterms:W3CDTF">2017-04-05T05:36:28Z</dcterms:created>
  <dcterms:modified xsi:type="dcterms:W3CDTF">2024-08-29T10:26:58Z</dcterms:modified>
</cp:coreProperties>
</file>